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ink/ink1.xml" ContentType="application/inkml+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64" r:id="rId3"/>
    <p:sldId id="258" r:id="rId4"/>
    <p:sldId id="261" r:id="rId5"/>
    <p:sldId id="265" r:id="rId6"/>
    <p:sldId id="259" r:id="rId7"/>
    <p:sldId id="260" r:id="rId8"/>
    <p:sldId id="263" r:id="rId9"/>
  </p:sldIdLst>
  <p:sldSz cx="12192000" cy="6858000"/>
  <p:notesSz cx="6858000" cy="9144000"/>
  <p:defaultTextStyle>
    <a:defPPr>
      <a:defRPr lang="en-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53"/>
    <p:restoredTop sz="94745"/>
  </p:normalViewPr>
  <p:slideViewPr>
    <p:cSldViewPr snapToGrid="0">
      <p:cViewPr varScale="1">
        <p:scale>
          <a:sx n="90" d="100"/>
          <a:sy n="90" d="100"/>
        </p:scale>
        <p:origin x="232" y="3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10-06T10:24:40.161"/>
    </inkml:context>
    <inkml:brush xml:id="br0">
      <inkml:brushProperty name="width" value="0.05" units="cm"/>
      <inkml:brushProperty name="height" value="0.05" units="cm"/>
    </inkml:brush>
  </inkml:definitions>
  <inkml:trace contextRef="#ctx0" brushRef="#br0">0 0 24575,'0'0'0</inkml:trace>
</inkml:ink>
</file>

<file path=ppt/media/image1.jpeg>
</file>

<file path=ppt/media/image10.gif>
</file>

<file path=ppt/media/image11.gif>
</file>

<file path=ppt/media/image2.jpeg>
</file>

<file path=ppt/media/image3.png>
</file>

<file path=ppt/media/image4.jpg>
</file>

<file path=ppt/media/image5.png>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4AEF25A-1187-7042-A9B5-5ECAAE26D8D9}" type="datetimeFigureOut">
              <a:rPr lang="en-US" smtClean="0"/>
              <a:t>10/6/24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75ABE2-C6C6-E245-9F3F-514E89DE30F3}" type="slidenum">
              <a:rPr lang="en-US" smtClean="0"/>
              <a:t>‹#›</a:t>
            </a:fld>
            <a:endParaRPr lang="en-US"/>
          </a:p>
        </p:txBody>
      </p:sp>
    </p:spTree>
    <p:extLst>
      <p:ext uri="{BB962C8B-B14F-4D97-AF65-F5344CB8AC3E}">
        <p14:creationId xmlns:p14="http://schemas.microsoft.com/office/powerpoint/2010/main" val="25973040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75ABE2-C6C6-E245-9F3F-514E89DE30F3}" type="slidenum">
              <a:rPr lang="en-US" smtClean="0"/>
              <a:t>1</a:t>
            </a:fld>
            <a:endParaRPr lang="en-US"/>
          </a:p>
        </p:txBody>
      </p:sp>
    </p:spTree>
    <p:extLst>
      <p:ext uri="{BB962C8B-B14F-4D97-AF65-F5344CB8AC3E}">
        <p14:creationId xmlns:p14="http://schemas.microsoft.com/office/powerpoint/2010/main" val="41728016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575ABE2-C6C6-E245-9F3F-514E89DE30F3}" type="slidenum">
              <a:rPr lang="en-US" smtClean="0"/>
              <a:t>3</a:t>
            </a:fld>
            <a:endParaRPr lang="en-US"/>
          </a:p>
        </p:txBody>
      </p:sp>
    </p:spTree>
    <p:extLst>
      <p:ext uri="{BB962C8B-B14F-4D97-AF65-F5344CB8AC3E}">
        <p14:creationId xmlns:p14="http://schemas.microsoft.com/office/powerpoint/2010/main" val="31695227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979B9-1D0E-C54E-56E7-4206F2A21C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5931BCD-A9E7-DAE1-64C5-4AF38AC77DA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46B9216-A9F1-32B9-45C7-54D904F9A334}"/>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5" name="Footer Placeholder 4">
            <a:extLst>
              <a:ext uri="{FF2B5EF4-FFF2-40B4-BE49-F238E27FC236}">
                <a16:creationId xmlns:a16="http://schemas.microsoft.com/office/drawing/2014/main" id="{70F3ABCE-A2F0-D42F-1C0E-5FBD3BAB75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C7A5DD-1916-641E-76DE-37E25C550E1E}"/>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31310922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C5C791-8942-4B48-28AD-55BD9919340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5CD2AC-9913-805E-21DC-2B8BA26E0FA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81334A-E927-4195-993B-18B9F4871FC0}"/>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5" name="Footer Placeholder 4">
            <a:extLst>
              <a:ext uri="{FF2B5EF4-FFF2-40B4-BE49-F238E27FC236}">
                <a16:creationId xmlns:a16="http://schemas.microsoft.com/office/drawing/2014/main" id="{90A89AFD-1B7B-2340-E604-E33E3DE22E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E532F4-6AC3-8A0E-6A70-2E3919CF6413}"/>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17081553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11D3D5-C8C5-BF63-25AD-F5A3D71E83B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FFE9A32-D578-D832-B26F-9174AA439F9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8A5770-9CA0-DA00-2E57-2684AB4EA3EF}"/>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5" name="Footer Placeholder 4">
            <a:extLst>
              <a:ext uri="{FF2B5EF4-FFF2-40B4-BE49-F238E27FC236}">
                <a16:creationId xmlns:a16="http://schemas.microsoft.com/office/drawing/2014/main" id="{469A6E28-DA15-65AC-B1F3-1528CD5B54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04EB13-9D4C-82E8-68C5-232B4F8D7D24}"/>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16976342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7A4B8-F605-3A4F-6220-E1C2596EEB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AE5DD62-79B8-D1DD-7F35-3B5B00CB742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EAAE73-60D0-2F1E-2456-2CC17895835D}"/>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5" name="Footer Placeholder 4">
            <a:extLst>
              <a:ext uri="{FF2B5EF4-FFF2-40B4-BE49-F238E27FC236}">
                <a16:creationId xmlns:a16="http://schemas.microsoft.com/office/drawing/2014/main" id="{B0B1E49D-BF3A-A568-7E43-844DE15824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29568C-15D2-2D71-8D41-9ECABD870201}"/>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3767128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3BF97-BA94-55A4-BD2F-499BD77F31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08FE356-8CD1-8978-B02F-8768287ED3C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466E0E6-0B9B-721A-B174-82A97B946A33}"/>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5" name="Footer Placeholder 4">
            <a:extLst>
              <a:ext uri="{FF2B5EF4-FFF2-40B4-BE49-F238E27FC236}">
                <a16:creationId xmlns:a16="http://schemas.microsoft.com/office/drawing/2014/main" id="{7FB5C88A-C0EA-333D-12BA-F3381FE8E8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9029E8-14A7-1118-F359-1B35696F61F2}"/>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2285628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139491-BD87-5A0F-1C50-81F4EE1C983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903EF1-DC28-3443-248F-9D2B7482B2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B3AA1A3-209E-240D-77C2-526C170F8F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6ED7795-0796-229A-4933-E6AE1A3542CB}"/>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6" name="Footer Placeholder 5">
            <a:extLst>
              <a:ext uri="{FF2B5EF4-FFF2-40B4-BE49-F238E27FC236}">
                <a16:creationId xmlns:a16="http://schemas.microsoft.com/office/drawing/2014/main" id="{8E6DBA1D-4408-69BA-BFC0-A7556C9B86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5D883A-2C90-EB31-E460-D6BE6A6EDDF1}"/>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4152709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4BDFB-9895-624C-BD46-BA12F9168BB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AF77620-54EA-6A03-1743-4075A973F8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BAF512-8230-861E-621C-5D70657DD7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F321E34-F24A-6017-3287-EAC41EFF467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DBE56B-74F0-929B-8CED-0B991797A49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2CC417A-CB8F-D58C-6188-3CDAE9C8CF5B}"/>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8" name="Footer Placeholder 7">
            <a:extLst>
              <a:ext uri="{FF2B5EF4-FFF2-40B4-BE49-F238E27FC236}">
                <a16:creationId xmlns:a16="http://schemas.microsoft.com/office/drawing/2014/main" id="{642B291C-09B3-A5A0-D432-577F24DAE7A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46354CA-196F-4123-F412-9273EC06C28C}"/>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1216342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6BA1D9-16A5-059A-07AA-BBA1D37EFC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F8AE3F8-4E41-2358-6861-F97DA61869CF}"/>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4" name="Footer Placeholder 3">
            <a:extLst>
              <a:ext uri="{FF2B5EF4-FFF2-40B4-BE49-F238E27FC236}">
                <a16:creationId xmlns:a16="http://schemas.microsoft.com/office/drawing/2014/main" id="{B62F2BE6-56DD-9A91-8FB2-D7657809C50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EE5817-F488-4C90-9E15-7412CCDEAABC}"/>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18058514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11624C7-1DAB-E43B-DE7F-2E479B394388}"/>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3" name="Footer Placeholder 2">
            <a:extLst>
              <a:ext uri="{FF2B5EF4-FFF2-40B4-BE49-F238E27FC236}">
                <a16:creationId xmlns:a16="http://schemas.microsoft.com/office/drawing/2014/main" id="{6E269519-07BA-3499-51A1-3D0B0F42A4A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F19193-6040-5066-D6CB-22400A7F5705}"/>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12567593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45474-F70A-D2D2-0748-C2034422BAD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88367A1-ACA0-3EDD-75C7-DD3774AB3BB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ACA6D5C-50BB-E42F-8B30-FEF37CE662E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848C5F-F6CA-616E-F137-800FF7F49DA4}"/>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6" name="Footer Placeholder 5">
            <a:extLst>
              <a:ext uri="{FF2B5EF4-FFF2-40B4-BE49-F238E27FC236}">
                <a16:creationId xmlns:a16="http://schemas.microsoft.com/office/drawing/2014/main" id="{2E0F4D28-225B-6E78-2975-EBA5721C99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4CF6CA-60D5-9703-1209-DEEA7F64F94D}"/>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3836488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E5E08A-17C4-7E1B-FC55-83C8F42F0C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EA0F77-1E8D-37CF-0EDC-A0E2A805AB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FE2CAFC-BEFF-6BF1-C84F-C4B2027BC31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756949-1166-7706-DF19-BC49BEDFCE7B}"/>
              </a:ext>
            </a:extLst>
          </p:cNvPr>
          <p:cNvSpPr>
            <a:spLocks noGrp="1"/>
          </p:cNvSpPr>
          <p:nvPr>
            <p:ph type="dt" sz="half" idx="10"/>
          </p:nvPr>
        </p:nvSpPr>
        <p:spPr/>
        <p:txBody>
          <a:bodyPr/>
          <a:lstStyle/>
          <a:p>
            <a:fld id="{C37BC6D2-DACE-CA4B-A395-EF40459B5D88}" type="datetimeFigureOut">
              <a:rPr lang="en-US" smtClean="0"/>
              <a:t>10/5/24</a:t>
            </a:fld>
            <a:endParaRPr lang="en-US"/>
          </a:p>
        </p:txBody>
      </p:sp>
      <p:sp>
        <p:nvSpPr>
          <p:cNvPr id="6" name="Footer Placeholder 5">
            <a:extLst>
              <a:ext uri="{FF2B5EF4-FFF2-40B4-BE49-F238E27FC236}">
                <a16:creationId xmlns:a16="http://schemas.microsoft.com/office/drawing/2014/main" id="{D6D23B18-90BC-C0AE-3812-C46FFB8402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3C4F76-45A7-3E79-58F1-C48688474CBF}"/>
              </a:ext>
            </a:extLst>
          </p:cNvPr>
          <p:cNvSpPr>
            <a:spLocks noGrp="1"/>
          </p:cNvSpPr>
          <p:nvPr>
            <p:ph type="sldNum" sz="quarter" idx="12"/>
          </p:nvPr>
        </p:nvSpPr>
        <p:spPr/>
        <p:txBody>
          <a:bodyPr/>
          <a:lstStyle/>
          <a:p>
            <a:fld id="{47392234-9B6C-924C-9B36-068D0D904DC2}" type="slidenum">
              <a:rPr lang="en-US" smtClean="0"/>
              <a:t>‹#›</a:t>
            </a:fld>
            <a:endParaRPr lang="en-US"/>
          </a:p>
        </p:txBody>
      </p:sp>
    </p:spTree>
    <p:extLst>
      <p:ext uri="{BB962C8B-B14F-4D97-AF65-F5344CB8AC3E}">
        <p14:creationId xmlns:p14="http://schemas.microsoft.com/office/powerpoint/2010/main" val="6402485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06A0B20-E5B9-B011-CAA5-B7DB1FDC435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0E110AD-7803-2558-7E1B-8712E816BBD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8F6E97-0FAB-FB1B-6A53-0EDA9CCF21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7BC6D2-DACE-CA4B-A395-EF40459B5D88}" type="datetimeFigureOut">
              <a:rPr lang="en-US" smtClean="0"/>
              <a:t>10/5/24</a:t>
            </a:fld>
            <a:endParaRPr lang="en-US"/>
          </a:p>
        </p:txBody>
      </p:sp>
      <p:sp>
        <p:nvSpPr>
          <p:cNvPr id="5" name="Footer Placeholder 4">
            <a:extLst>
              <a:ext uri="{FF2B5EF4-FFF2-40B4-BE49-F238E27FC236}">
                <a16:creationId xmlns:a16="http://schemas.microsoft.com/office/drawing/2014/main" id="{2571964E-3FCB-FE34-B8FC-B77CC1B9A3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883B2F-2525-8D51-07D1-FC2E9FC98D8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392234-9B6C-924C-9B36-068D0D904DC2}" type="slidenum">
              <a:rPr lang="en-US" smtClean="0"/>
              <a:t>‹#›</a:t>
            </a:fld>
            <a:endParaRPr lang="en-US"/>
          </a:p>
        </p:txBody>
      </p:sp>
    </p:spTree>
    <p:extLst>
      <p:ext uri="{BB962C8B-B14F-4D97-AF65-F5344CB8AC3E}">
        <p14:creationId xmlns:p14="http://schemas.microsoft.com/office/powerpoint/2010/main" val="39940752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1.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gif"/><Relationship Id="rId1" Type="http://schemas.openxmlformats.org/officeDocument/2006/relationships/slideLayout" Target="../slideLayouts/slideLayout2.xml"/><Relationship Id="rId4" Type="http://schemas.openxmlformats.org/officeDocument/2006/relationships/image" Target="../media/image11.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descr="An astronaut in space with stars and a circle of light&#10;&#10;Description automatically generated">
            <a:extLst>
              <a:ext uri="{FF2B5EF4-FFF2-40B4-BE49-F238E27FC236}">
                <a16:creationId xmlns:a16="http://schemas.microsoft.com/office/drawing/2014/main" id="{593EFC9D-C92C-9BEA-A6E6-846109A54AE9}"/>
              </a:ext>
            </a:extLst>
          </p:cNvPr>
          <p:cNvPicPr>
            <a:picLocks noChangeAspect="1"/>
          </p:cNvPicPr>
          <p:nvPr/>
        </p:nvPicPr>
        <p:blipFill>
          <a:blip r:embed="rId3"/>
          <a:srcRect t="13703" r="-1" b="11218"/>
          <a:stretch/>
        </p:blipFill>
        <p:spPr>
          <a:xfrm>
            <a:off x="20" y="10"/>
            <a:ext cx="9141724" cy="6863475"/>
          </a:xfrm>
          <a:custGeom>
            <a:avLst/>
            <a:gdLst/>
            <a:ahLst/>
            <a:cxnLst/>
            <a:rect l="l" t="t" r="r" b="b"/>
            <a:pathLst>
              <a:path w="9141744" h="6863485">
                <a:moveTo>
                  <a:pt x="0" y="0"/>
                </a:moveTo>
                <a:lnTo>
                  <a:pt x="5963051" y="0"/>
                </a:lnTo>
                <a:lnTo>
                  <a:pt x="9141744" y="6863485"/>
                </a:lnTo>
                <a:lnTo>
                  <a:pt x="0" y="6863485"/>
                </a:lnTo>
                <a:lnTo>
                  <a:pt x="0" y="0"/>
                </a:lnTo>
                <a:close/>
              </a:path>
            </a:pathLst>
          </a:custGeom>
        </p:spPr>
      </p:pic>
      <p:pic>
        <p:nvPicPr>
          <p:cNvPr id="55" name="Picture 54" descr="A logo on a blue background&#10;&#10;Description automatically generated">
            <a:extLst>
              <a:ext uri="{FF2B5EF4-FFF2-40B4-BE49-F238E27FC236}">
                <a16:creationId xmlns:a16="http://schemas.microsoft.com/office/drawing/2014/main" id="{B2F91875-68F6-81C9-2F41-D64F8F94204A}"/>
              </a:ext>
            </a:extLst>
          </p:cNvPr>
          <p:cNvPicPr>
            <a:picLocks noChangeAspect="1"/>
          </p:cNvPicPr>
          <p:nvPr/>
        </p:nvPicPr>
        <p:blipFill>
          <a:blip r:embed="rId4"/>
          <a:srcRect r="6587" b="1"/>
          <a:stretch/>
        </p:blipFill>
        <p:spPr>
          <a:xfrm>
            <a:off x="5790353" y="10"/>
            <a:ext cx="6401647" cy="6852984"/>
          </a:xfrm>
          <a:custGeom>
            <a:avLst/>
            <a:gdLst/>
            <a:ahLst/>
            <a:cxnLst/>
            <a:rect l="l" t="t" r="r" b="b"/>
            <a:pathLst>
              <a:path w="6401647" h="6852994">
                <a:moveTo>
                  <a:pt x="354282" y="0"/>
                </a:moveTo>
                <a:lnTo>
                  <a:pt x="6401647" y="0"/>
                </a:lnTo>
                <a:lnTo>
                  <a:pt x="6401647" y="6852994"/>
                </a:lnTo>
                <a:lnTo>
                  <a:pt x="0" y="6852994"/>
                </a:lnTo>
                <a:lnTo>
                  <a:pt x="0" y="6852993"/>
                </a:lnTo>
                <a:lnTo>
                  <a:pt x="3528116" y="6852993"/>
                </a:lnTo>
                <a:close/>
              </a:path>
            </a:pathLst>
          </a:custGeom>
        </p:spPr>
      </p:pic>
    </p:spTree>
    <p:extLst>
      <p:ext uri="{BB962C8B-B14F-4D97-AF65-F5344CB8AC3E}">
        <p14:creationId xmlns:p14="http://schemas.microsoft.com/office/powerpoint/2010/main" val="7134697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p14="http://schemas.microsoft.com/office/powerpoint/2010/main" Requires="p14">
          <p:contentPart p14:bwMode="auto" r:id="rId2">
            <p14:nvContentPartPr>
              <p14:cNvPr id="10" name="Ink 9">
                <a:extLst>
                  <a:ext uri="{FF2B5EF4-FFF2-40B4-BE49-F238E27FC236}">
                    <a16:creationId xmlns:a16="http://schemas.microsoft.com/office/drawing/2014/main" id="{B23BCA81-3D0B-3F1B-A1F2-DF6D61FB4600}"/>
                  </a:ext>
                </a:extLst>
              </p14:cNvPr>
              <p14:cNvContentPartPr/>
              <p14:nvPr/>
            </p14:nvContentPartPr>
            <p14:xfrm>
              <a:off x="7752262" y="-547560"/>
              <a:ext cx="360" cy="360"/>
            </p14:xfrm>
          </p:contentPart>
        </mc:Choice>
        <mc:Fallback>
          <p:pic>
            <p:nvPicPr>
              <p:cNvPr id="10" name="Ink 9">
                <a:extLst>
                  <a:ext uri="{FF2B5EF4-FFF2-40B4-BE49-F238E27FC236}">
                    <a16:creationId xmlns:a16="http://schemas.microsoft.com/office/drawing/2014/main" id="{B23BCA81-3D0B-3F1B-A1F2-DF6D61FB4600}"/>
                  </a:ext>
                </a:extLst>
              </p:cNvPr>
              <p:cNvPicPr/>
              <p:nvPr/>
            </p:nvPicPr>
            <p:blipFill>
              <a:blip r:embed="rId3"/>
              <a:stretch>
                <a:fillRect/>
              </a:stretch>
            </p:blipFill>
            <p:spPr>
              <a:xfrm>
                <a:off x="7743262" y="-556560"/>
                <a:ext cx="18000" cy="18000"/>
              </a:xfrm>
              <a:prstGeom prst="rect">
                <a:avLst/>
              </a:prstGeom>
            </p:spPr>
          </p:pic>
        </mc:Fallback>
      </mc:AlternateContent>
      <p:pic>
        <p:nvPicPr>
          <p:cNvPr id="8" name="Content Placeholder 7" descr="A group of people holding up a sign&#10;&#10;Description automatically generated">
            <a:extLst>
              <a:ext uri="{FF2B5EF4-FFF2-40B4-BE49-F238E27FC236}">
                <a16:creationId xmlns:a16="http://schemas.microsoft.com/office/drawing/2014/main" id="{04F581CA-CC37-2681-BA6F-B16EEE9A2E0F}"/>
              </a:ext>
            </a:extLst>
          </p:cNvPr>
          <p:cNvPicPr>
            <a:picLocks noGrp="1" noChangeAspect="1"/>
          </p:cNvPicPr>
          <p:nvPr>
            <p:ph idx="1"/>
          </p:nvPr>
        </p:nvPicPr>
        <p:blipFill>
          <a:blip r:embed="rId4"/>
          <a:stretch>
            <a:fillRect/>
          </a:stretch>
        </p:blipFill>
        <p:spPr>
          <a:xfrm>
            <a:off x="3710194" y="1122253"/>
            <a:ext cx="4495144" cy="3980775"/>
          </a:xfrm>
        </p:spPr>
      </p:pic>
      <p:sp>
        <p:nvSpPr>
          <p:cNvPr id="17" name="Right Arrow 16">
            <a:extLst>
              <a:ext uri="{FF2B5EF4-FFF2-40B4-BE49-F238E27FC236}">
                <a16:creationId xmlns:a16="http://schemas.microsoft.com/office/drawing/2014/main" id="{BA7963B0-A5AF-B9D4-E619-E821D8182DF2}"/>
              </a:ext>
            </a:extLst>
          </p:cNvPr>
          <p:cNvSpPr/>
          <p:nvPr/>
        </p:nvSpPr>
        <p:spPr>
          <a:xfrm>
            <a:off x="7380876" y="3345070"/>
            <a:ext cx="2902729" cy="222529"/>
          </a:xfrm>
          <a:prstGeom prst="rightArrow">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a:extLst>
              <a:ext uri="{FF2B5EF4-FFF2-40B4-BE49-F238E27FC236}">
                <a16:creationId xmlns:a16="http://schemas.microsoft.com/office/drawing/2014/main" id="{8B995B0F-6B10-B561-29C3-D61376236FBB}"/>
              </a:ext>
            </a:extLst>
          </p:cNvPr>
          <p:cNvSpPr/>
          <p:nvPr/>
        </p:nvSpPr>
        <p:spPr>
          <a:xfrm>
            <a:off x="6501642" y="2682775"/>
            <a:ext cx="2881641" cy="271463"/>
          </a:xfrm>
          <a:prstGeom prst="rightArrow">
            <a:avLst/>
          </a:prstGeom>
          <a:gradFill>
            <a:gsLst>
              <a:gs pos="0">
                <a:schemeClr val="accent1">
                  <a:lumMod val="5000"/>
                  <a:lumOff val="95000"/>
                </a:schemeClr>
              </a:gs>
              <a:gs pos="70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Left Arrow 18">
            <a:extLst>
              <a:ext uri="{FF2B5EF4-FFF2-40B4-BE49-F238E27FC236}">
                <a16:creationId xmlns:a16="http://schemas.microsoft.com/office/drawing/2014/main" id="{92A9A928-2D1E-ED79-8A7A-9F9AD5B5E382}"/>
              </a:ext>
            </a:extLst>
          </p:cNvPr>
          <p:cNvSpPr/>
          <p:nvPr/>
        </p:nvSpPr>
        <p:spPr>
          <a:xfrm>
            <a:off x="2795794" y="2998340"/>
            <a:ext cx="1828800" cy="228600"/>
          </a:xfrm>
          <a:prstGeom prst="leftArrow">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Left Arrow 20">
            <a:extLst>
              <a:ext uri="{FF2B5EF4-FFF2-40B4-BE49-F238E27FC236}">
                <a16:creationId xmlns:a16="http://schemas.microsoft.com/office/drawing/2014/main" id="{D14F9216-BE90-431A-9A58-8DB3827C3FCC}"/>
              </a:ext>
            </a:extLst>
          </p:cNvPr>
          <p:cNvSpPr/>
          <p:nvPr/>
        </p:nvSpPr>
        <p:spPr>
          <a:xfrm>
            <a:off x="2097542" y="3516332"/>
            <a:ext cx="3224212" cy="271463"/>
          </a:xfrm>
          <a:prstGeom prst="leftArrow">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a:extLst>
              <a:ext uri="{FF2B5EF4-FFF2-40B4-BE49-F238E27FC236}">
                <a16:creationId xmlns:a16="http://schemas.microsoft.com/office/drawing/2014/main" id="{CD3961A5-2755-BDF3-A38B-E465159F13D0}"/>
              </a:ext>
            </a:extLst>
          </p:cNvPr>
          <p:cNvSpPr txBox="1"/>
          <p:nvPr/>
        </p:nvSpPr>
        <p:spPr>
          <a:xfrm>
            <a:off x="10264460" y="2998340"/>
            <a:ext cx="2338388" cy="738664"/>
          </a:xfrm>
          <a:prstGeom prst="rect">
            <a:avLst/>
          </a:prstGeom>
          <a:noFill/>
        </p:spPr>
        <p:txBody>
          <a:bodyPr wrap="square" rtlCol="0">
            <a:spAutoFit/>
          </a:bodyPr>
          <a:lstStyle/>
          <a:p>
            <a:endParaRPr lang="en-US" dirty="0"/>
          </a:p>
          <a:p>
            <a:r>
              <a:rPr lang="en-US" sz="2400" dirty="0"/>
              <a:t>Elif Melda</a:t>
            </a:r>
          </a:p>
        </p:txBody>
      </p:sp>
      <p:sp>
        <p:nvSpPr>
          <p:cNvPr id="25" name="TextBox 24">
            <a:extLst>
              <a:ext uri="{FF2B5EF4-FFF2-40B4-BE49-F238E27FC236}">
                <a16:creationId xmlns:a16="http://schemas.microsoft.com/office/drawing/2014/main" id="{F14CA298-C04C-62EC-5C12-3E1A08CE3FB2}"/>
              </a:ext>
            </a:extLst>
          </p:cNvPr>
          <p:cNvSpPr txBox="1"/>
          <p:nvPr/>
        </p:nvSpPr>
        <p:spPr>
          <a:xfrm>
            <a:off x="9559239" y="2587673"/>
            <a:ext cx="1649298" cy="461665"/>
          </a:xfrm>
          <a:prstGeom prst="rect">
            <a:avLst/>
          </a:prstGeom>
          <a:noFill/>
        </p:spPr>
        <p:txBody>
          <a:bodyPr wrap="none" rtlCol="0">
            <a:spAutoFit/>
          </a:bodyPr>
          <a:lstStyle/>
          <a:p>
            <a:r>
              <a:rPr lang="en-US" sz="2400" dirty="0" err="1"/>
              <a:t>Yunus</a:t>
            </a:r>
            <a:r>
              <a:rPr lang="en-US" sz="2400" dirty="0"/>
              <a:t> Emre</a:t>
            </a:r>
          </a:p>
        </p:txBody>
      </p:sp>
      <p:sp>
        <p:nvSpPr>
          <p:cNvPr id="26" name="TextBox 25">
            <a:extLst>
              <a:ext uri="{FF2B5EF4-FFF2-40B4-BE49-F238E27FC236}">
                <a16:creationId xmlns:a16="http://schemas.microsoft.com/office/drawing/2014/main" id="{AC698060-9AC5-EF61-44D7-E1D40875EA12}"/>
              </a:ext>
            </a:extLst>
          </p:cNvPr>
          <p:cNvSpPr txBox="1"/>
          <p:nvPr/>
        </p:nvSpPr>
        <p:spPr>
          <a:xfrm>
            <a:off x="691488" y="2937504"/>
            <a:ext cx="1828800" cy="461665"/>
          </a:xfrm>
          <a:prstGeom prst="rect">
            <a:avLst/>
          </a:prstGeom>
          <a:noFill/>
        </p:spPr>
        <p:txBody>
          <a:bodyPr wrap="square" rtlCol="0">
            <a:spAutoFit/>
          </a:bodyPr>
          <a:lstStyle/>
          <a:p>
            <a:r>
              <a:rPr lang="en-US" sz="2400" dirty="0"/>
              <a:t>Mehmet Ali</a:t>
            </a:r>
          </a:p>
        </p:txBody>
      </p:sp>
      <p:sp>
        <p:nvSpPr>
          <p:cNvPr id="27" name="TextBox 26">
            <a:extLst>
              <a:ext uri="{FF2B5EF4-FFF2-40B4-BE49-F238E27FC236}">
                <a16:creationId xmlns:a16="http://schemas.microsoft.com/office/drawing/2014/main" id="{26DC929B-C2F4-5B17-7E33-668726DDA74A}"/>
              </a:ext>
            </a:extLst>
          </p:cNvPr>
          <p:cNvSpPr txBox="1"/>
          <p:nvPr/>
        </p:nvSpPr>
        <p:spPr>
          <a:xfrm>
            <a:off x="639972" y="3421230"/>
            <a:ext cx="1302488" cy="461665"/>
          </a:xfrm>
          <a:prstGeom prst="rect">
            <a:avLst/>
          </a:prstGeom>
          <a:noFill/>
        </p:spPr>
        <p:txBody>
          <a:bodyPr wrap="square" rtlCol="0">
            <a:spAutoFit/>
          </a:bodyPr>
          <a:lstStyle/>
          <a:p>
            <a:r>
              <a:rPr lang="en-US" sz="2400" dirty="0" err="1"/>
              <a:t>Gözde</a:t>
            </a:r>
            <a:r>
              <a:rPr lang="en-US" sz="2400" dirty="0"/>
              <a:t> </a:t>
            </a:r>
          </a:p>
        </p:txBody>
      </p:sp>
      <p:pic>
        <p:nvPicPr>
          <p:cNvPr id="30" name="Picture 29" descr="A close up of a camera&#10;&#10;Description automatically generated">
            <a:extLst>
              <a:ext uri="{FF2B5EF4-FFF2-40B4-BE49-F238E27FC236}">
                <a16:creationId xmlns:a16="http://schemas.microsoft.com/office/drawing/2014/main" id="{D52F8BCC-1A4F-262C-1545-53D8D39F28C3}"/>
              </a:ext>
            </a:extLst>
          </p:cNvPr>
          <p:cNvPicPr>
            <a:picLocks noChangeAspect="1"/>
          </p:cNvPicPr>
          <p:nvPr/>
        </p:nvPicPr>
        <p:blipFill>
          <a:blip r:embed="rId5"/>
          <a:stretch>
            <a:fillRect/>
          </a:stretch>
        </p:blipFill>
        <p:spPr>
          <a:xfrm>
            <a:off x="0" y="5296198"/>
            <a:ext cx="12192000" cy="1561802"/>
          </a:xfrm>
          <a:prstGeom prst="rect">
            <a:avLst/>
          </a:prstGeom>
        </p:spPr>
      </p:pic>
    </p:spTree>
    <p:extLst>
      <p:ext uri="{BB962C8B-B14F-4D97-AF65-F5344CB8AC3E}">
        <p14:creationId xmlns:p14="http://schemas.microsoft.com/office/powerpoint/2010/main" val="36868035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CA07C-877F-4B70-261D-F0E30CC9F7AF}"/>
              </a:ext>
            </a:extLst>
          </p:cNvPr>
          <p:cNvSpPr>
            <a:spLocks noGrp="1"/>
          </p:cNvSpPr>
          <p:nvPr>
            <p:ph type="title"/>
          </p:nvPr>
        </p:nvSpPr>
        <p:spPr>
          <a:xfrm>
            <a:off x="709412" y="311441"/>
            <a:ext cx="10515600" cy="845312"/>
          </a:xfrm>
        </p:spPr>
        <p:txBody>
          <a:bodyPr/>
          <a:lstStyle/>
          <a:p>
            <a:r>
              <a:rPr lang="en-US" dirty="0"/>
              <a:t>Solar Frontier Represents </a:t>
            </a:r>
            <a:r>
              <a:rPr lang="en-US" dirty="0" err="1"/>
              <a:t>AstroCo</a:t>
            </a:r>
            <a:r>
              <a:rPr lang="en-US" dirty="0"/>
              <a:t> </a:t>
            </a:r>
          </a:p>
        </p:txBody>
      </p:sp>
      <p:sp>
        <p:nvSpPr>
          <p:cNvPr id="3" name="Content Placeholder 2">
            <a:extLst>
              <a:ext uri="{FF2B5EF4-FFF2-40B4-BE49-F238E27FC236}">
                <a16:creationId xmlns:a16="http://schemas.microsoft.com/office/drawing/2014/main" id="{C882F3D9-A067-EFAC-1EE7-ADC6409ABEDD}"/>
              </a:ext>
            </a:extLst>
          </p:cNvPr>
          <p:cNvSpPr>
            <a:spLocks noGrp="1"/>
          </p:cNvSpPr>
          <p:nvPr>
            <p:ph idx="1"/>
          </p:nvPr>
        </p:nvSpPr>
        <p:spPr>
          <a:xfrm>
            <a:off x="709412" y="1028700"/>
            <a:ext cx="10515600" cy="5517859"/>
          </a:xfrm>
        </p:spPr>
        <p:txBody>
          <a:bodyPr>
            <a:normAutofit fontScale="92500" lnSpcReduction="20000"/>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sz="2500" dirty="0">
                <a:effectLst/>
                <a:latin typeface="Times" pitchFamily="2" charset="0"/>
              </a:rPr>
              <a:t>Successful human space exploration depends on an astronaut's ability to maintain a high level of cognitive functioning in the presence of environmental and psychological stressors related to living in an isolated, confined and extreme (ICE) environment, where small errors can have catastrophic consequences</a:t>
            </a:r>
            <a:r>
              <a:rPr kumimoji="0" lang="en-US" sz="2500" b="0" i="0" u="none" strike="noStrike" kern="1200" cap="none" spc="0" normalizeH="0" baseline="0" noProof="0" dirty="0">
                <a:ln>
                  <a:noFill/>
                </a:ln>
                <a:effectLst/>
                <a:uLnTx/>
                <a:uFillTx/>
                <a:latin typeface="Times" pitchFamily="2" charset="0"/>
                <a:ea typeface="+mn-ea"/>
                <a:cs typeface="+mn-cs"/>
              </a:rPr>
              <a:t>[1] That’s why its crucial to keep the crew at their high performance. </a:t>
            </a:r>
          </a:p>
          <a:p>
            <a:pPr marL="0" marR="0" lvl="0" indent="0" algn="l" defTabSz="914400" rtl="0" eaLnBrk="1" fontAlgn="auto" latinLnBrk="0" hangingPunct="1">
              <a:lnSpc>
                <a:spcPct val="90000"/>
              </a:lnSpc>
              <a:spcBef>
                <a:spcPts val="1000"/>
              </a:spcBef>
              <a:spcAft>
                <a:spcPts val="0"/>
              </a:spcAft>
              <a:buClrTx/>
              <a:buSzTx/>
              <a:buNone/>
              <a:tabLst/>
              <a:defRPr/>
            </a:pPr>
            <a:endParaRPr kumimoji="0" lang="en-US" sz="2500" b="0" i="0" u="none" strike="noStrike" kern="1200" cap="none" spc="0" normalizeH="0" baseline="0" noProof="0" dirty="0">
              <a:ln>
                <a:noFill/>
              </a:ln>
              <a:effectLst/>
              <a:uLnTx/>
              <a:uFillTx/>
              <a:latin typeface="Times" pitchFamily="2" charset="0"/>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500" b="0" i="0" u="none" strike="noStrike" kern="1200" cap="none" spc="0" normalizeH="0" baseline="0" noProof="0" dirty="0">
                <a:ln>
                  <a:noFill/>
                </a:ln>
                <a:effectLst/>
                <a:uLnTx/>
                <a:uFillTx/>
                <a:latin typeface="Times" pitchFamily="2" charset="0"/>
                <a:ea typeface="+mn-ea"/>
                <a:cs typeface="+mn-cs"/>
              </a:rPr>
              <a:t>As a team we designed games to measure and improve cognitive skills such as </a:t>
            </a:r>
          </a:p>
          <a:p>
            <a:pPr marL="0" marR="0" lvl="0" indent="0" algn="l" defTabSz="914400" rtl="0" eaLnBrk="1" fontAlgn="auto" latinLnBrk="0" hangingPunct="1">
              <a:lnSpc>
                <a:spcPct val="90000"/>
              </a:lnSpc>
              <a:spcBef>
                <a:spcPts val="1000"/>
              </a:spcBef>
              <a:spcAft>
                <a:spcPts val="0"/>
              </a:spcAft>
              <a:buClrTx/>
              <a:buSzTx/>
              <a:buNone/>
              <a:tabLst/>
              <a:defRPr/>
            </a:pPr>
            <a:endParaRPr lang="en-US" sz="2100" dirty="0">
              <a:latin typeface="Times" pitchFamily="2" charset="0"/>
            </a:endParaRPr>
          </a:p>
          <a:p>
            <a:pPr marL="342900" indent="-342900">
              <a:spcBef>
                <a:spcPts val="0"/>
              </a:spcBef>
              <a:buAutoNum type="arabicParenR"/>
            </a:pPr>
            <a:r>
              <a:rPr lang="en-US" sz="2100" b="0" i="0" u="none" strike="noStrike" dirty="0">
                <a:effectLst/>
                <a:latin typeface="Arial" panose="020B0604020202020204" pitchFamily="34" charset="0"/>
              </a:rPr>
              <a:t>KIRMIZI YEŞİL </a:t>
            </a:r>
            <a:r>
              <a:rPr lang="en-US" sz="2100" dirty="0">
                <a:latin typeface="Arial" panose="020B0604020202020204" pitchFamily="34" charset="0"/>
              </a:rPr>
              <a:t>BALONCUK OYUNU - </a:t>
            </a:r>
            <a:r>
              <a:rPr lang="en-US" sz="1800" b="0" i="0" u="none" strike="noStrike" dirty="0">
                <a:effectLst/>
                <a:latin typeface="Arial" panose="020B0604020202020204" pitchFamily="34" charset="0"/>
              </a:rPr>
              <a:t>Motor Praxis Task (MP) </a:t>
            </a:r>
            <a:r>
              <a:rPr lang="en-US" sz="2100" b="0" i="0" u="none" strike="noStrike" dirty="0">
                <a:effectLst/>
                <a:latin typeface="Arial" panose="020B0604020202020204" pitchFamily="34" charset="0"/>
              </a:rPr>
              <a:t>, </a:t>
            </a:r>
            <a:r>
              <a:rPr lang="en-US" sz="1800" b="0" i="0" u="none" strike="noStrike" dirty="0">
                <a:effectLst/>
                <a:latin typeface="Arial" panose="020B0604020202020204" pitchFamily="34" charset="0"/>
              </a:rPr>
              <a:t>Psychomotor Vigilance Test</a:t>
            </a:r>
            <a:r>
              <a:rPr lang="en-US" sz="1800" b="0" i="0" u="none" strike="noStrike" dirty="0">
                <a:solidFill>
                  <a:srgbClr val="FF9900"/>
                </a:solidFill>
                <a:effectLst/>
                <a:latin typeface="Arial" panose="020B0604020202020204" pitchFamily="34" charset="0"/>
              </a:rPr>
              <a:t> </a:t>
            </a:r>
            <a:r>
              <a:rPr lang="en-US" sz="2100" b="0" i="0" u="none" strike="noStrike" dirty="0">
                <a:effectLst/>
                <a:latin typeface="Arial" panose="020B0604020202020204" pitchFamily="34" charset="0"/>
              </a:rPr>
              <a:t>(PVT)</a:t>
            </a:r>
          </a:p>
          <a:p>
            <a:pPr marL="0" indent="0">
              <a:spcBef>
                <a:spcPts val="0"/>
              </a:spcBef>
              <a:buNone/>
            </a:pPr>
            <a:endParaRPr lang="en-US" sz="2100" dirty="0">
              <a:latin typeface="Arial" panose="020B0604020202020204" pitchFamily="34" charset="0"/>
            </a:endParaRPr>
          </a:p>
          <a:p>
            <a:pPr marL="342900" indent="-342900">
              <a:spcBef>
                <a:spcPts val="0"/>
              </a:spcBef>
              <a:buAutoNum type="arabicParenR" startAt="2"/>
            </a:pPr>
            <a:r>
              <a:rPr lang="en-US" sz="2100" b="0" i="0" u="none" strike="noStrike" dirty="0">
                <a:effectLst/>
                <a:latin typeface="Arial" panose="020B0604020202020204" pitchFamily="34" charset="0"/>
              </a:rPr>
              <a:t>MANCINIKLA UZAYA FIRLATILMA OYUNU - Visual Object Learning Test (VOLT),</a:t>
            </a:r>
            <a:r>
              <a:rPr lang="en-US" sz="1800" b="0" i="0" u="none" strike="noStrike" dirty="0">
                <a:effectLst/>
                <a:latin typeface="Arial" panose="020B0604020202020204" pitchFamily="34" charset="0"/>
              </a:rPr>
              <a:t>Psychomotor Vigilance Test (PVT)</a:t>
            </a:r>
            <a:endParaRPr lang="en-US" sz="2100" dirty="0">
              <a:latin typeface="Arial" panose="020B0604020202020204" pitchFamily="34" charset="0"/>
            </a:endParaRPr>
          </a:p>
          <a:p>
            <a:pPr marL="0" indent="0">
              <a:spcBef>
                <a:spcPts val="0"/>
              </a:spcBef>
              <a:buNone/>
            </a:pPr>
            <a:endParaRPr lang="en-US" sz="2300" b="0" i="0" u="none" strike="noStrike" dirty="0">
              <a:effectLst/>
              <a:latin typeface="Arial" panose="020B0604020202020204" pitchFamily="34" charset="0"/>
            </a:endParaRPr>
          </a:p>
          <a:p>
            <a:pPr marL="0" indent="0">
              <a:spcBef>
                <a:spcPts val="0"/>
              </a:spcBef>
              <a:buNone/>
            </a:pPr>
            <a:r>
              <a:rPr lang="en-US" sz="2300" b="0" i="0" u="none" strike="noStrike" dirty="0">
                <a:effectLst/>
                <a:latin typeface="Arial" panose="020B0604020202020204" pitchFamily="34" charset="0"/>
              </a:rPr>
              <a:t>3)  FRAKTAL N-BACK- </a:t>
            </a:r>
            <a:r>
              <a:rPr lang="en-US" sz="2100" b="0" i="0" u="none" strike="noStrike" dirty="0">
                <a:effectLst/>
                <a:latin typeface="Arial" panose="020B0604020202020204" pitchFamily="34" charset="0"/>
              </a:rPr>
              <a:t>Fractal to back</a:t>
            </a:r>
          </a:p>
          <a:p>
            <a:pPr marL="0" indent="0">
              <a:spcBef>
                <a:spcPts val="0"/>
              </a:spcBef>
              <a:buNone/>
            </a:pPr>
            <a:endParaRPr lang="en-US" sz="1800" b="0" i="0" u="none" strike="noStrike" dirty="0">
              <a:effectLst/>
              <a:latin typeface="Arial" panose="020B0604020202020204" pitchFamily="34" charset="0"/>
            </a:endParaRPr>
          </a:p>
          <a:p>
            <a:pPr marL="342900" indent="-342900">
              <a:spcBef>
                <a:spcPts val="0"/>
              </a:spcBef>
              <a:buAutoNum type="arabicParenR" startAt="4"/>
            </a:pPr>
            <a:r>
              <a:rPr lang="en-US" sz="2300" b="0" i="0" u="none" strike="noStrike" dirty="0">
                <a:effectLst/>
                <a:latin typeface="Arial" panose="020B0604020202020204" pitchFamily="34" charset="0"/>
              </a:rPr>
              <a:t>KELİMELERLE NESNE EŞLEŞTİRME – </a:t>
            </a:r>
            <a:r>
              <a:rPr lang="en-US" sz="2100" b="0" i="0" u="none" strike="noStrike" dirty="0">
                <a:effectLst/>
                <a:latin typeface="Arial" panose="020B0604020202020204" pitchFamily="34" charset="0"/>
              </a:rPr>
              <a:t>Abstract Matching</a:t>
            </a:r>
          </a:p>
          <a:p>
            <a:pPr marL="0" indent="0">
              <a:spcBef>
                <a:spcPts val="0"/>
              </a:spcBef>
              <a:buNone/>
            </a:pPr>
            <a:r>
              <a:rPr kumimoji="0" lang="en-US" sz="1800" kern="1200" cap="none" spc="0" normalizeH="0" baseline="0" noProof="0" dirty="0">
                <a:ln>
                  <a:noFill/>
                </a:ln>
                <a:uLnTx/>
                <a:uFillTx/>
                <a:latin typeface="Arial" panose="020B0604020202020204" pitchFamily="34" charset="0"/>
                <a:ea typeface="+mn-ea"/>
                <a:cs typeface="+mn-cs"/>
              </a:rPr>
              <a:t> </a:t>
            </a:r>
            <a:endParaRPr lang="en-US" sz="1800" dirty="0">
              <a:latin typeface="Arial" panose="020B0604020202020204" pitchFamily="34" charset="0"/>
            </a:endParaRPr>
          </a:p>
          <a:p>
            <a:pPr marL="0" indent="0">
              <a:spcBef>
                <a:spcPts val="0"/>
              </a:spcBef>
              <a:buNone/>
            </a:pPr>
            <a:r>
              <a:rPr lang="en-US" sz="2300" dirty="0">
                <a:latin typeface="Arial" panose="020B0604020202020204" pitchFamily="34" charset="0"/>
              </a:rPr>
              <a:t>5). </a:t>
            </a:r>
            <a:r>
              <a:rPr lang="en-US" sz="2300" b="0" i="0" u="none" strike="noStrike" dirty="0">
                <a:effectLst/>
                <a:latin typeface="Arial" panose="020B0604020202020204" pitchFamily="34" charset="0"/>
              </a:rPr>
              <a:t>UZAY LABİRENTİ OYUNU – </a:t>
            </a:r>
            <a:r>
              <a:rPr lang="en-US" sz="2100" b="0" i="0" u="none" strike="noStrike" dirty="0">
                <a:effectLst/>
                <a:latin typeface="Arial" panose="020B0604020202020204" pitchFamily="34" charset="0"/>
              </a:rPr>
              <a:t>Orientation- Direction</a:t>
            </a:r>
            <a:endParaRPr lang="en-US" sz="2100" dirty="0">
              <a:latin typeface="Times" pitchFamily="2" charset="0"/>
            </a:endParaRPr>
          </a:p>
          <a:p>
            <a:pPr marL="0" marR="0" lvl="0" indent="0" algn="l" defTabSz="914400" rtl="0" eaLnBrk="1" fontAlgn="auto" latinLnBrk="0" hangingPunct="1">
              <a:lnSpc>
                <a:spcPct val="90000"/>
              </a:lnSpc>
              <a:spcBef>
                <a:spcPts val="1000"/>
              </a:spcBef>
              <a:spcAft>
                <a:spcPts val="0"/>
              </a:spcAft>
              <a:buClrTx/>
              <a:buSzTx/>
              <a:buNone/>
              <a:tabLst/>
              <a:defRPr/>
            </a:pPr>
            <a:endParaRPr kumimoji="0" lang="en-US" sz="2800" b="0" i="0" u="none" strike="noStrike" kern="1200" cap="none" spc="0" normalizeH="0" baseline="0" noProof="0" dirty="0">
              <a:ln>
                <a:noFill/>
              </a:ln>
              <a:effectLst/>
              <a:uLnTx/>
              <a:uFillTx/>
              <a:latin typeface="Calibri" panose="020F0502020204030204"/>
              <a:ea typeface="+mn-ea"/>
              <a:cs typeface="+mn-cs"/>
            </a:endParaRPr>
          </a:p>
          <a:p>
            <a:r>
              <a:rPr lang="en-US" sz="1200" dirty="0"/>
              <a:t>[1] </a:t>
            </a:r>
            <a:r>
              <a:rPr lang="en-US" sz="1800" dirty="0">
                <a:effectLst/>
                <a:latin typeface="Times" pitchFamily="2" charset="0"/>
              </a:rPr>
              <a:t> </a:t>
            </a:r>
            <a:r>
              <a:rPr lang="en-US" sz="1200" dirty="0" err="1">
                <a:effectLst/>
                <a:latin typeface="Times" pitchFamily="2" charset="0"/>
              </a:rPr>
              <a:t>Strangman</a:t>
            </a:r>
            <a:r>
              <a:rPr lang="en-US" sz="1200" dirty="0">
                <a:effectLst/>
                <a:latin typeface="Times" pitchFamily="2" charset="0"/>
              </a:rPr>
              <a:t> GE, Sipes W, and </a:t>
            </a:r>
            <a:r>
              <a:rPr lang="en-US" sz="1200" dirty="0" err="1">
                <a:effectLst/>
                <a:latin typeface="Times" pitchFamily="2" charset="0"/>
              </a:rPr>
              <a:t>Beven</a:t>
            </a:r>
            <a:r>
              <a:rPr lang="en-US" sz="1200" dirty="0">
                <a:effectLst/>
                <a:latin typeface="Times" pitchFamily="2" charset="0"/>
              </a:rPr>
              <a:t> G. Human Cognitive Performance in Spaceflight and Analogue Environments. </a:t>
            </a:r>
            <a:r>
              <a:rPr lang="en-US" sz="1200" dirty="0" err="1">
                <a:effectLst/>
                <a:latin typeface="Times" pitchFamily="2" charset="0"/>
              </a:rPr>
              <a:t>Aviat</a:t>
            </a:r>
            <a:r>
              <a:rPr lang="en-US" sz="1200" dirty="0">
                <a:effectLst/>
                <a:latin typeface="Times" pitchFamily="2" charset="0"/>
              </a:rPr>
              <a:t> Space Environ Med 85, no. 10 (Oct 2014): 1033-48. PMID: 25245904 </a:t>
            </a:r>
            <a:endParaRPr lang="en-US" sz="1200" dirty="0"/>
          </a:p>
          <a:p>
            <a:pPr marL="0" indent="0">
              <a:buNone/>
            </a:pPr>
            <a:endParaRPr lang="en-US" sz="1200" dirty="0"/>
          </a:p>
        </p:txBody>
      </p:sp>
    </p:spTree>
    <p:extLst>
      <p:ext uri="{BB962C8B-B14F-4D97-AF65-F5344CB8AC3E}">
        <p14:creationId xmlns:p14="http://schemas.microsoft.com/office/powerpoint/2010/main" val="35875569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4E759-EE2F-7A6E-6A8D-6F06613F6C3A}"/>
              </a:ext>
            </a:extLst>
          </p:cNvPr>
          <p:cNvSpPr>
            <a:spLocks noGrp="1"/>
          </p:cNvSpPr>
          <p:nvPr>
            <p:ph type="title"/>
          </p:nvPr>
        </p:nvSpPr>
        <p:spPr/>
        <p:txBody>
          <a:bodyPr/>
          <a:lstStyle/>
          <a:p>
            <a:r>
              <a:rPr lang="en-US" dirty="0" err="1"/>
              <a:t>FrontireCrew</a:t>
            </a:r>
            <a:r>
              <a:rPr lang="en-US" dirty="0"/>
              <a:t> AI</a:t>
            </a:r>
          </a:p>
        </p:txBody>
      </p:sp>
      <p:sp>
        <p:nvSpPr>
          <p:cNvPr id="3" name="Content Placeholder 2">
            <a:extLst>
              <a:ext uri="{FF2B5EF4-FFF2-40B4-BE49-F238E27FC236}">
                <a16:creationId xmlns:a16="http://schemas.microsoft.com/office/drawing/2014/main" id="{0BCB3472-A619-06A3-2356-F3147C4776AD}"/>
              </a:ext>
            </a:extLst>
          </p:cNvPr>
          <p:cNvSpPr>
            <a:spLocks noGrp="1"/>
          </p:cNvSpPr>
          <p:nvPr>
            <p:ph idx="1"/>
          </p:nvPr>
        </p:nvSpPr>
        <p:spPr>
          <a:xfrm>
            <a:off x="838200" y="2557463"/>
            <a:ext cx="10515600" cy="3619500"/>
          </a:xfrm>
        </p:spPr>
        <p:txBody>
          <a:bodyPr/>
          <a:lstStyle/>
          <a:p>
            <a:r>
              <a:rPr lang="en-US" dirty="0"/>
              <a:t>AI prompt Interface , evaluation assistant with NLP</a:t>
            </a:r>
          </a:p>
          <a:p>
            <a:r>
              <a:rPr lang="en-US" dirty="0"/>
              <a:t>Ask questions and after some time recommend a game for the required skill</a:t>
            </a:r>
          </a:p>
          <a:p>
            <a:r>
              <a:rPr lang="en-US" dirty="0"/>
              <a:t>It learns from the previous experience and create new serious of games</a:t>
            </a:r>
          </a:p>
        </p:txBody>
      </p:sp>
    </p:spTree>
    <p:extLst>
      <p:ext uri="{BB962C8B-B14F-4D97-AF65-F5344CB8AC3E}">
        <p14:creationId xmlns:p14="http://schemas.microsoft.com/office/powerpoint/2010/main" val="41984277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C21062-43A1-0D9D-0480-6E9D3B5E2145}"/>
              </a:ext>
            </a:extLst>
          </p:cNvPr>
          <p:cNvPicPr>
            <a:picLocks noChangeAspect="1"/>
          </p:cNvPicPr>
          <p:nvPr/>
        </p:nvPicPr>
        <p:blipFill>
          <a:blip r:embed="rId2"/>
          <a:stretch>
            <a:fillRect/>
          </a:stretch>
        </p:blipFill>
        <p:spPr>
          <a:xfrm>
            <a:off x="-1" y="0"/>
            <a:ext cx="12163277" cy="6858000"/>
          </a:xfrm>
          <a:prstGeom prst="rect">
            <a:avLst/>
          </a:prstGeom>
        </p:spPr>
      </p:pic>
    </p:spTree>
    <p:extLst>
      <p:ext uri="{BB962C8B-B14F-4D97-AF65-F5344CB8AC3E}">
        <p14:creationId xmlns:p14="http://schemas.microsoft.com/office/powerpoint/2010/main" val="25751991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82D24729-9A05-930F-1635-E894109E01CD}"/>
              </a:ext>
            </a:extLst>
          </p:cNvPr>
          <p:cNvSpPr txBox="1"/>
          <p:nvPr/>
        </p:nvSpPr>
        <p:spPr>
          <a:xfrm>
            <a:off x="653922" y="3056087"/>
            <a:ext cx="3967817" cy="369332"/>
          </a:xfrm>
          <a:prstGeom prst="rect">
            <a:avLst/>
          </a:prstGeom>
          <a:noFill/>
        </p:spPr>
        <p:txBody>
          <a:bodyPr wrap="none" rtlCol="0">
            <a:spAutoFit/>
          </a:bodyPr>
          <a:lstStyle/>
          <a:p>
            <a:pPr>
              <a:defRPr/>
            </a:pPr>
            <a:r>
              <a:rPr lang="en-US" sz="1800" b="0" i="0" u="none" strike="noStrike" dirty="0">
                <a:effectLst/>
                <a:latin typeface="Arial" panose="020B0604020202020204" pitchFamily="34" charset="0"/>
              </a:rPr>
              <a:t>KIRMIZI YEŞİL </a:t>
            </a:r>
            <a:r>
              <a:rPr lang="en-US" sz="1800" dirty="0">
                <a:latin typeface="Arial" panose="020B0604020202020204" pitchFamily="34" charset="0"/>
              </a:rPr>
              <a:t>BALONCUK OYUNU</a:t>
            </a:r>
          </a:p>
        </p:txBody>
      </p:sp>
      <p:sp>
        <p:nvSpPr>
          <p:cNvPr id="7" name="TextBox 6">
            <a:extLst>
              <a:ext uri="{FF2B5EF4-FFF2-40B4-BE49-F238E27FC236}">
                <a16:creationId xmlns:a16="http://schemas.microsoft.com/office/drawing/2014/main" id="{17A054C5-25BF-4A88-64F9-2AEE16E52AB8}"/>
              </a:ext>
            </a:extLst>
          </p:cNvPr>
          <p:cNvSpPr txBox="1"/>
          <p:nvPr/>
        </p:nvSpPr>
        <p:spPr>
          <a:xfrm>
            <a:off x="6893176" y="2835739"/>
            <a:ext cx="4634730" cy="646331"/>
          </a:xfrm>
          <a:prstGeom prst="rect">
            <a:avLst/>
          </a:prstGeom>
          <a:noFill/>
        </p:spPr>
        <p:txBody>
          <a:bodyPr wrap="none" rtlCol="0">
            <a:spAutoFit/>
          </a:bodyPr>
          <a:lstStyle/>
          <a:p>
            <a:r>
              <a:rPr lang="en-US" sz="1800" b="0" i="0" u="none" strike="noStrike" dirty="0">
                <a:effectLst/>
                <a:latin typeface="Arial" panose="020B0604020202020204" pitchFamily="34" charset="0"/>
              </a:rPr>
              <a:t>MANCINIKLA UZAYA FIRLATILMA OYUNU</a:t>
            </a:r>
          </a:p>
          <a:p>
            <a:endParaRPr lang="en-US" dirty="0"/>
          </a:p>
        </p:txBody>
      </p:sp>
      <p:sp>
        <p:nvSpPr>
          <p:cNvPr id="11" name="TextBox 10">
            <a:extLst>
              <a:ext uri="{FF2B5EF4-FFF2-40B4-BE49-F238E27FC236}">
                <a16:creationId xmlns:a16="http://schemas.microsoft.com/office/drawing/2014/main" id="{F165DA52-CE71-D1B1-252E-08BC7BEABA89}"/>
              </a:ext>
            </a:extLst>
          </p:cNvPr>
          <p:cNvSpPr txBox="1"/>
          <p:nvPr/>
        </p:nvSpPr>
        <p:spPr>
          <a:xfrm>
            <a:off x="6893176" y="3560597"/>
            <a:ext cx="3928056" cy="2862322"/>
          </a:xfrm>
          <a:prstGeom prst="rect">
            <a:avLst/>
          </a:prstGeom>
          <a:noFill/>
        </p:spPr>
        <p:txBody>
          <a:bodyPr wrap="square" rtlCol="0">
            <a:spAutoFit/>
          </a:bodyPr>
          <a:lstStyle/>
          <a:p>
            <a:r>
              <a:rPr lang="en-US" dirty="0"/>
              <a:t>Purpose: </a:t>
            </a:r>
          </a:p>
          <a:p>
            <a:pPr marL="285750" indent="-285750" rtl="0">
              <a:spcBef>
                <a:spcPts val="0"/>
              </a:spcBef>
              <a:spcAft>
                <a:spcPts val="0"/>
              </a:spcAft>
              <a:buFont typeface="Arial" panose="020B0604020202020204" pitchFamily="34" charset="0"/>
              <a:buChar char="•"/>
            </a:pPr>
            <a:r>
              <a:rPr lang="en-US" sz="1800" b="0" i="0" u="none" strike="noStrike" dirty="0">
                <a:effectLst/>
                <a:latin typeface="Arial" panose="020B0604020202020204" pitchFamily="34" charset="0"/>
              </a:rPr>
              <a:t> Psychomotor Vigilance Test (PVT)  : </a:t>
            </a:r>
            <a:r>
              <a:rPr lang="en-US" dirty="0"/>
              <a:t>:To measure attention and reaction time</a:t>
            </a:r>
          </a:p>
          <a:p>
            <a:pPr marL="285750" indent="-285750">
              <a:buFont typeface="Arial" panose="020B0604020202020204" pitchFamily="34" charset="0"/>
              <a:buChar char="•"/>
            </a:pPr>
            <a:r>
              <a:rPr lang="en-US" dirty="0"/>
              <a:t>To measure memory retention of complex shapes.</a:t>
            </a:r>
          </a:p>
          <a:p>
            <a:pPr marL="285750" indent="-285750" rtl="0">
              <a:spcBef>
                <a:spcPts val="0"/>
              </a:spcBef>
              <a:spcAft>
                <a:spcPts val="0"/>
              </a:spcAft>
              <a:buFont typeface="Arial" panose="020B0604020202020204" pitchFamily="34" charset="0"/>
              <a:buChar char="•"/>
            </a:pPr>
            <a:endParaRPr lang="en-US" b="0" dirty="0">
              <a:effectLst/>
            </a:endParaRPr>
          </a:p>
          <a:p>
            <a:br>
              <a:rPr lang="en-US" dirty="0"/>
            </a:br>
            <a:endParaRPr lang="en-US" dirty="0"/>
          </a:p>
          <a:p>
            <a:pPr marL="285750" indent="-285750">
              <a:buFont typeface="Arial" panose="020B0604020202020204" pitchFamily="34" charset="0"/>
              <a:buChar char="•"/>
            </a:pPr>
            <a:endParaRPr lang="en-US" dirty="0"/>
          </a:p>
        </p:txBody>
      </p:sp>
      <p:sp>
        <p:nvSpPr>
          <p:cNvPr id="13" name="TextBox 12">
            <a:extLst>
              <a:ext uri="{FF2B5EF4-FFF2-40B4-BE49-F238E27FC236}">
                <a16:creationId xmlns:a16="http://schemas.microsoft.com/office/drawing/2014/main" id="{2D2D7C57-6F8F-DD9F-ED77-86C94F035654}"/>
              </a:ext>
            </a:extLst>
          </p:cNvPr>
          <p:cNvSpPr txBox="1"/>
          <p:nvPr/>
        </p:nvSpPr>
        <p:spPr>
          <a:xfrm>
            <a:off x="695459" y="3594079"/>
            <a:ext cx="3451537" cy="1754326"/>
          </a:xfrm>
          <a:prstGeom prst="rect">
            <a:avLst/>
          </a:prstGeom>
          <a:noFill/>
        </p:spPr>
        <p:txBody>
          <a:bodyPr wrap="square" rtlCol="0">
            <a:spAutoFit/>
          </a:bodyPr>
          <a:lstStyle/>
          <a:p>
            <a:r>
              <a:rPr lang="en-US" dirty="0"/>
              <a:t>Purpose: </a:t>
            </a:r>
          </a:p>
          <a:p>
            <a:pPr marL="285750" indent="-285750">
              <a:buFont typeface="Arial" panose="020B0604020202020204" pitchFamily="34" charset="0"/>
              <a:buChar char="•"/>
            </a:pPr>
            <a:r>
              <a:rPr lang="en-US" sz="1800" b="0" i="0" u="none" strike="noStrike" dirty="0">
                <a:effectLst/>
                <a:latin typeface="Arial" panose="020B0604020202020204" pitchFamily="34" charset="0"/>
              </a:rPr>
              <a:t>Motor Praxis Task (MP) :</a:t>
            </a:r>
            <a:r>
              <a:rPr lang="en-US" dirty="0"/>
              <a:t> Measuring sensorimotor speed.</a:t>
            </a:r>
          </a:p>
          <a:p>
            <a:pPr marL="285750" indent="-285750">
              <a:buFont typeface="Arial" panose="020B0604020202020204" pitchFamily="34" charset="0"/>
              <a:buChar char="•"/>
            </a:pPr>
            <a:r>
              <a:rPr lang="en-US" dirty="0"/>
              <a:t>Psychomotor Vigilance Test (PVT) :To measure attention and reaction time</a:t>
            </a:r>
          </a:p>
        </p:txBody>
      </p:sp>
      <p:pic>
        <p:nvPicPr>
          <p:cNvPr id="15" name="Picture 14" descr="A screenshot of a computer&#10;&#10;Description automatically generated">
            <a:extLst>
              <a:ext uri="{FF2B5EF4-FFF2-40B4-BE49-F238E27FC236}">
                <a16:creationId xmlns:a16="http://schemas.microsoft.com/office/drawing/2014/main" id="{94CA03C0-D702-6D5F-1CD0-92BB7BE14C1C}"/>
              </a:ext>
            </a:extLst>
          </p:cNvPr>
          <p:cNvPicPr>
            <a:picLocks noChangeAspect="1"/>
          </p:cNvPicPr>
          <p:nvPr/>
        </p:nvPicPr>
        <p:blipFill>
          <a:blip r:embed="rId2"/>
          <a:stretch>
            <a:fillRect/>
          </a:stretch>
        </p:blipFill>
        <p:spPr>
          <a:xfrm>
            <a:off x="7708080" y="293412"/>
            <a:ext cx="2298248" cy="2463800"/>
          </a:xfrm>
          <a:prstGeom prst="rect">
            <a:avLst/>
          </a:prstGeom>
        </p:spPr>
      </p:pic>
      <p:pic>
        <p:nvPicPr>
          <p:cNvPr id="17" name="Picture 16">
            <a:extLst>
              <a:ext uri="{FF2B5EF4-FFF2-40B4-BE49-F238E27FC236}">
                <a16:creationId xmlns:a16="http://schemas.microsoft.com/office/drawing/2014/main" id="{F7C5E916-9556-4F87-9A35-FCA6EDD9641B}"/>
              </a:ext>
            </a:extLst>
          </p:cNvPr>
          <p:cNvPicPr>
            <a:picLocks noChangeAspect="1"/>
          </p:cNvPicPr>
          <p:nvPr/>
        </p:nvPicPr>
        <p:blipFill>
          <a:blip r:embed="rId3"/>
          <a:stretch>
            <a:fillRect/>
          </a:stretch>
        </p:blipFill>
        <p:spPr>
          <a:xfrm>
            <a:off x="1135762" y="131761"/>
            <a:ext cx="2570930" cy="2755667"/>
          </a:xfrm>
          <a:prstGeom prst="rect">
            <a:avLst/>
          </a:prstGeom>
        </p:spPr>
      </p:pic>
    </p:spTree>
    <p:extLst>
      <p:ext uri="{BB962C8B-B14F-4D97-AF65-F5344CB8AC3E}">
        <p14:creationId xmlns:p14="http://schemas.microsoft.com/office/powerpoint/2010/main" val="28105960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88CF900-3D22-F352-BCB2-3899F92BA9C3}"/>
              </a:ext>
            </a:extLst>
          </p:cNvPr>
          <p:cNvSpPr txBox="1"/>
          <p:nvPr/>
        </p:nvSpPr>
        <p:spPr>
          <a:xfrm>
            <a:off x="686943" y="3705999"/>
            <a:ext cx="2251783" cy="369332"/>
          </a:xfrm>
          <a:prstGeom prst="rect">
            <a:avLst/>
          </a:prstGeom>
          <a:noFill/>
        </p:spPr>
        <p:txBody>
          <a:bodyPr wrap="square" rtlCol="0">
            <a:spAutoFit/>
          </a:bodyPr>
          <a:lstStyle/>
          <a:p>
            <a:pPr rtl="0">
              <a:spcBef>
                <a:spcPts val="0"/>
              </a:spcBef>
              <a:spcAft>
                <a:spcPts val="0"/>
              </a:spcAft>
            </a:pPr>
            <a:r>
              <a:rPr lang="en-US" sz="1800" b="0" i="0" u="none" strike="noStrike" dirty="0">
                <a:effectLst/>
                <a:latin typeface="Arial" panose="020B0604020202020204" pitchFamily="34" charset="0"/>
              </a:rPr>
              <a:t>FRAKTAL N-BACK</a:t>
            </a:r>
          </a:p>
        </p:txBody>
      </p:sp>
      <p:sp>
        <p:nvSpPr>
          <p:cNvPr id="7" name="TextBox 6">
            <a:extLst>
              <a:ext uri="{FF2B5EF4-FFF2-40B4-BE49-F238E27FC236}">
                <a16:creationId xmlns:a16="http://schemas.microsoft.com/office/drawing/2014/main" id="{E57663E8-48F4-9CCC-C490-C4136ABBEB1F}"/>
              </a:ext>
            </a:extLst>
          </p:cNvPr>
          <p:cNvSpPr txBox="1"/>
          <p:nvPr/>
        </p:nvSpPr>
        <p:spPr>
          <a:xfrm>
            <a:off x="686943" y="4644223"/>
            <a:ext cx="2369712" cy="923330"/>
          </a:xfrm>
          <a:prstGeom prst="rect">
            <a:avLst/>
          </a:prstGeom>
          <a:noFill/>
        </p:spPr>
        <p:txBody>
          <a:bodyPr wrap="square" rtlCol="0">
            <a:spAutoFit/>
          </a:bodyPr>
          <a:lstStyle/>
          <a:p>
            <a:r>
              <a:rPr lang="en-US" dirty="0"/>
              <a:t>Fractal to Back</a:t>
            </a:r>
          </a:p>
          <a:p>
            <a:r>
              <a:rPr lang="en-US" dirty="0"/>
              <a:t>Purpose: Measuring working memory.</a:t>
            </a:r>
          </a:p>
        </p:txBody>
      </p:sp>
      <p:sp>
        <p:nvSpPr>
          <p:cNvPr id="9" name="TextBox 8">
            <a:extLst>
              <a:ext uri="{FF2B5EF4-FFF2-40B4-BE49-F238E27FC236}">
                <a16:creationId xmlns:a16="http://schemas.microsoft.com/office/drawing/2014/main" id="{11C25702-2E89-647A-53CF-8FC36DB4AACC}"/>
              </a:ext>
            </a:extLst>
          </p:cNvPr>
          <p:cNvSpPr txBox="1"/>
          <p:nvPr/>
        </p:nvSpPr>
        <p:spPr>
          <a:xfrm>
            <a:off x="8682171" y="3813226"/>
            <a:ext cx="2933367" cy="369332"/>
          </a:xfrm>
          <a:prstGeom prst="rect">
            <a:avLst/>
          </a:prstGeom>
          <a:noFill/>
        </p:spPr>
        <p:txBody>
          <a:bodyPr wrap="none" rtlCol="0">
            <a:spAutoFit/>
          </a:bodyPr>
          <a:lstStyle/>
          <a:p>
            <a:r>
              <a:rPr lang="en-US" sz="1800" b="0" i="0" u="none" strike="noStrike" dirty="0">
                <a:effectLst/>
                <a:latin typeface="Arial" panose="020B0604020202020204" pitchFamily="34" charset="0"/>
              </a:rPr>
              <a:t>UZAY LABİRENTİ OYUNU</a:t>
            </a:r>
            <a:endParaRPr lang="en-US" dirty="0"/>
          </a:p>
        </p:txBody>
      </p:sp>
      <p:sp>
        <p:nvSpPr>
          <p:cNvPr id="10" name="TextBox 9">
            <a:extLst>
              <a:ext uri="{FF2B5EF4-FFF2-40B4-BE49-F238E27FC236}">
                <a16:creationId xmlns:a16="http://schemas.microsoft.com/office/drawing/2014/main" id="{CDE66851-C193-7E95-A11E-D049C46AE7B4}"/>
              </a:ext>
            </a:extLst>
          </p:cNvPr>
          <p:cNvSpPr txBox="1"/>
          <p:nvPr/>
        </p:nvSpPr>
        <p:spPr>
          <a:xfrm>
            <a:off x="8885816" y="4645008"/>
            <a:ext cx="2619241" cy="1477328"/>
          </a:xfrm>
          <a:prstGeom prst="rect">
            <a:avLst/>
          </a:prstGeom>
          <a:noFill/>
        </p:spPr>
        <p:txBody>
          <a:bodyPr wrap="square" rtlCol="0">
            <a:spAutoFit/>
          </a:bodyPr>
          <a:lstStyle/>
          <a:p>
            <a:r>
              <a:rPr lang="en-US" b="0" i="0" u="none" strike="noStrike" dirty="0">
                <a:effectLst/>
              </a:rPr>
              <a:t>Orientation- Direction Test (ODT)</a:t>
            </a:r>
          </a:p>
          <a:p>
            <a:r>
              <a:rPr lang="en-US" dirty="0"/>
              <a:t>Purpose: Measuring the accuracy of location-direction calculations</a:t>
            </a:r>
          </a:p>
        </p:txBody>
      </p:sp>
      <p:sp>
        <p:nvSpPr>
          <p:cNvPr id="12" name="TextBox 11">
            <a:extLst>
              <a:ext uri="{FF2B5EF4-FFF2-40B4-BE49-F238E27FC236}">
                <a16:creationId xmlns:a16="http://schemas.microsoft.com/office/drawing/2014/main" id="{ACFA5264-373F-AA77-F7B9-F20960D56CB9}"/>
              </a:ext>
            </a:extLst>
          </p:cNvPr>
          <p:cNvSpPr txBox="1"/>
          <p:nvPr/>
        </p:nvSpPr>
        <p:spPr>
          <a:xfrm>
            <a:off x="4522908" y="3720893"/>
            <a:ext cx="3711022" cy="923330"/>
          </a:xfrm>
          <a:prstGeom prst="rect">
            <a:avLst/>
          </a:prstGeom>
          <a:noFill/>
        </p:spPr>
        <p:txBody>
          <a:bodyPr wrap="square" rtlCol="0">
            <a:spAutoFit/>
          </a:bodyPr>
          <a:lstStyle/>
          <a:p>
            <a:r>
              <a:rPr lang="en-US" sz="1800" b="0" i="0" u="none" strike="noStrike" dirty="0">
                <a:effectLst/>
                <a:latin typeface="Arial" panose="020B0604020202020204" pitchFamily="34" charset="0"/>
              </a:rPr>
              <a:t>KELİMELERLE NESNE EŞLEŞTİRME</a:t>
            </a:r>
            <a:endParaRPr kumimoji="0" lang="en-US" sz="1800" b="0" i="0" u="none" strike="noStrike" kern="1200" cap="none" spc="0" normalizeH="0" baseline="0" noProof="0" dirty="0">
              <a:ln>
                <a:noFill/>
              </a:ln>
              <a:effectLst/>
              <a:uLnTx/>
              <a:uFillTx/>
              <a:latin typeface="Times" pitchFamily="2" charset="0"/>
              <a:ea typeface="+mn-ea"/>
              <a:cs typeface="+mn-cs"/>
            </a:endParaRPr>
          </a:p>
          <a:p>
            <a:endParaRPr lang="en-US" dirty="0"/>
          </a:p>
        </p:txBody>
      </p:sp>
      <p:sp>
        <p:nvSpPr>
          <p:cNvPr id="13" name="TextBox 12">
            <a:extLst>
              <a:ext uri="{FF2B5EF4-FFF2-40B4-BE49-F238E27FC236}">
                <a16:creationId xmlns:a16="http://schemas.microsoft.com/office/drawing/2014/main" id="{CAE458AA-C17B-29A3-0CD7-E8F5129B629C}"/>
              </a:ext>
            </a:extLst>
          </p:cNvPr>
          <p:cNvSpPr txBox="1"/>
          <p:nvPr/>
        </p:nvSpPr>
        <p:spPr>
          <a:xfrm>
            <a:off x="4522908" y="4644223"/>
            <a:ext cx="2111935" cy="1477328"/>
          </a:xfrm>
          <a:prstGeom prst="rect">
            <a:avLst/>
          </a:prstGeom>
          <a:noFill/>
        </p:spPr>
        <p:txBody>
          <a:bodyPr wrap="square" rtlCol="0">
            <a:spAutoFit/>
          </a:bodyPr>
          <a:lstStyle/>
          <a:p>
            <a:r>
              <a:rPr lang="en-US" dirty="0"/>
              <a:t>Abstract Matching</a:t>
            </a:r>
          </a:p>
          <a:p>
            <a:r>
              <a:rPr lang="en-US" dirty="0"/>
              <a:t>Purpose : the abstraction and flexibility components. </a:t>
            </a:r>
          </a:p>
        </p:txBody>
      </p:sp>
      <p:pic>
        <p:nvPicPr>
          <p:cNvPr id="15" name="Picture 14">
            <a:extLst>
              <a:ext uri="{FF2B5EF4-FFF2-40B4-BE49-F238E27FC236}">
                <a16:creationId xmlns:a16="http://schemas.microsoft.com/office/drawing/2014/main" id="{8CC5CEFB-1633-4D52-5013-A00DD06AE0F7}"/>
              </a:ext>
            </a:extLst>
          </p:cNvPr>
          <p:cNvPicPr>
            <a:picLocks noChangeAspect="1"/>
          </p:cNvPicPr>
          <p:nvPr/>
        </p:nvPicPr>
        <p:blipFill>
          <a:blip r:embed="rId2"/>
          <a:stretch>
            <a:fillRect/>
          </a:stretch>
        </p:blipFill>
        <p:spPr>
          <a:xfrm>
            <a:off x="8501063" y="479749"/>
            <a:ext cx="3557388" cy="2804518"/>
          </a:xfrm>
          <a:prstGeom prst="rect">
            <a:avLst/>
          </a:prstGeom>
        </p:spPr>
      </p:pic>
      <p:pic>
        <p:nvPicPr>
          <p:cNvPr id="17" name="Picture 16">
            <a:extLst>
              <a:ext uri="{FF2B5EF4-FFF2-40B4-BE49-F238E27FC236}">
                <a16:creationId xmlns:a16="http://schemas.microsoft.com/office/drawing/2014/main" id="{8E4E20EF-AAB4-47C5-B9AE-BD9A7D644CAE}"/>
              </a:ext>
            </a:extLst>
          </p:cNvPr>
          <p:cNvPicPr>
            <a:picLocks noChangeAspect="1"/>
          </p:cNvPicPr>
          <p:nvPr/>
        </p:nvPicPr>
        <p:blipFill>
          <a:blip r:embed="rId3"/>
          <a:stretch>
            <a:fillRect/>
          </a:stretch>
        </p:blipFill>
        <p:spPr>
          <a:xfrm>
            <a:off x="479425" y="479749"/>
            <a:ext cx="2914009" cy="2804518"/>
          </a:xfrm>
          <a:prstGeom prst="rect">
            <a:avLst/>
          </a:prstGeom>
        </p:spPr>
      </p:pic>
      <p:pic>
        <p:nvPicPr>
          <p:cNvPr id="19" name="Picture 18">
            <a:extLst>
              <a:ext uri="{FF2B5EF4-FFF2-40B4-BE49-F238E27FC236}">
                <a16:creationId xmlns:a16="http://schemas.microsoft.com/office/drawing/2014/main" id="{9A9A8B38-32CE-B017-879F-18F32AA17878}"/>
              </a:ext>
            </a:extLst>
          </p:cNvPr>
          <p:cNvPicPr>
            <a:picLocks noChangeAspect="1"/>
          </p:cNvPicPr>
          <p:nvPr/>
        </p:nvPicPr>
        <p:blipFill>
          <a:blip r:embed="rId4"/>
          <a:stretch>
            <a:fillRect/>
          </a:stretch>
        </p:blipFill>
        <p:spPr>
          <a:xfrm>
            <a:off x="4448648" y="479748"/>
            <a:ext cx="2997200" cy="3008809"/>
          </a:xfrm>
          <a:prstGeom prst="rect">
            <a:avLst/>
          </a:prstGeom>
        </p:spPr>
      </p:pic>
    </p:spTree>
    <p:extLst>
      <p:ext uri="{BB962C8B-B14F-4D97-AF65-F5344CB8AC3E}">
        <p14:creationId xmlns:p14="http://schemas.microsoft.com/office/powerpoint/2010/main" val="2880058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5C096E-2E42-9DF9-B466-C2025044ED90}"/>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BCD064D4-B1BF-F7AF-40E5-0C8AC123114F}"/>
              </a:ext>
            </a:extLst>
          </p:cNvPr>
          <p:cNvSpPr>
            <a:spLocks noGrp="1"/>
          </p:cNvSpPr>
          <p:nvPr>
            <p:ph idx="1"/>
          </p:nvPr>
        </p:nvSpPr>
        <p:spPr/>
        <p:txBody>
          <a:bodyPr/>
          <a:lstStyle/>
          <a:p>
            <a:r>
              <a:rPr lang="en-US" dirty="0"/>
              <a:t>We aim to develop the interface as a tool that can work with oral commands</a:t>
            </a:r>
          </a:p>
        </p:txBody>
      </p:sp>
    </p:spTree>
    <p:extLst>
      <p:ext uri="{BB962C8B-B14F-4D97-AF65-F5344CB8AC3E}">
        <p14:creationId xmlns:p14="http://schemas.microsoft.com/office/powerpoint/2010/main" val="220635608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1293</TotalTime>
  <Words>341</Words>
  <Application>Microsoft Macintosh PowerPoint</Application>
  <PresentationFormat>Widescreen</PresentationFormat>
  <Paragraphs>48</Paragraphs>
  <Slides>8</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Times</vt:lpstr>
      <vt:lpstr>Office Theme</vt:lpstr>
      <vt:lpstr>PowerPoint Presentation</vt:lpstr>
      <vt:lpstr>PowerPoint Presentation</vt:lpstr>
      <vt:lpstr>Solar Frontier Represents AstroCo </vt:lpstr>
      <vt:lpstr>FrontireCrew AI</vt:lpstr>
      <vt:lpstr>PowerPoint Presentation</vt:lpstr>
      <vt:lpstr>PowerPoint Presentation</vt:lpstr>
      <vt:lpstr>PowerPoint Presentation</vt:lpstr>
      <vt:lpstr>FUTURE WORK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Elif Melda Kara</dc:creator>
  <cp:lastModifiedBy>Elif Melda Kara</cp:lastModifiedBy>
  <cp:revision>8</cp:revision>
  <dcterms:created xsi:type="dcterms:W3CDTF">2024-10-05T15:50:19Z</dcterms:created>
  <dcterms:modified xsi:type="dcterms:W3CDTF">2024-10-06T13:24:08Z</dcterms:modified>
</cp:coreProperties>
</file>

<file path=docProps/thumbnail.jpeg>
</file>